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7" r:id="rId9"/>
    <p:sldId id="268" r:id="rId10"/>
    <p:sldId id="269" r:id="rId11"/>
    <p:sldId id="265" r:id="rId12"/>
    <p:sldId id="266" r:id="rId13"/>
  </p:sldIdLst>
  <p:sldSz cx="18288000" cy="10287000"/>
  <p:notesSz cx="6858000" cy="9144000"/>
  <p:embeddedFontLst>
    <p:embeddedFont>
      <p:font typeface="Arial Black" panose="020B0A04020102020204" pitchFamily="34" charset="0"/>
      <p:bold r:id="rId15"/>
    </p:embeddedFont>
    <p:embeddedFont>
      <p:font typeface="Calibri" panose="020F0502020204030204" pitchFamily="34" charset="0"/>
      <p:regular r:id="rId16"/>
      <p:bold r:id="rId17"/>
      <p:italic r:id="rId18"/>
      <p:boldItalic r:id="rId19"/>
    </p:embeddedFont>
    <p:embeddedFont>
      <p:font typeface="Clear Sans Regular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58077" autoAdjust="0"/>
  </p:normalViewPr>
  <p:slideViewPr>
    <p:cSldViewPr>
      <p:cViewPr varScale="1">
        <p:scale>
          <a:sx n="27" d="100"/>
          <a:sy n="27" d="100"/>
        </p:scale>
        <p:origin x="68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lgn="l"/>
            <a:r>
              <a:rPr lang="en-US" sz="4800" dirty="0" smtClean="0">
                <a:solidFill>
                  <a:schemeClr val="bg2"/>
                </a:solidFill>
                <a:latin typeface="Arial Black" panose="020B0A04020102020204" pitchFamily="34" charset="0"/>
              </a:rPr>
              <a:t>This</a:t>
            </a:r>
            <a:r>
              <a:rPr lang="en-US" sz="4800" baseline="0" dirty="0" smtClean="0">
                <a:solidFill>
                  <a:schemeClr val="bg2"/>
                </a:solidFill>
                <a:latin typeface="Arial Black" panose="020B0A04020102020204" pitchFamily="34" charset="0"/>
              </a:rPr>
              <a:t> Presentation covers the analysis of content categories that highlights the top 5 categories with largest aggregate popularity which was done with respect to the given score by Content Category.</a:t>
            </a:r>
          </a:p>
          <a:p>
            <a:pPr marL="0" lvl="0" indent="0">
              <a:buNone/>
            </a:pPr>
            <a:endParaRPr lang="en-US" sz="1200" u="sng" baseline="0" dirty="0" smtClean="0">
              <a:solidFill>
                <a:schemeClr val="bg2"/>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Datasets are 3 different worksheets which are named Content, Reaction and Reaction Type.</a:t>
            </a:r>
          </a:p>
          <a:p>
            <a:pPr algn="l"/>
            <a:r>
              <a:rPr lang="en-US" sz="1200" kern="1200" dirty="0" smtClean="0">
                <a:solidFill>
                  <a:schemeClr val="tx1"/>
                </a:solidFill>
                <a:effectLst/>
                <a:latin typeface="+mn-lt"/>
                <a:ea typeface="+mn-ea"/>
                <a:cs typeface="+mn-cs"/>
              </a:rPr>
              <a:t>The Content datasheet Consists of five (5) different columns named content id, User id, Type, Category </a:t>
            </a:r>
            <a:r>
              <a:rPr lang="en-US" sz="1200" kern="1200" dirty="0" err="1" smtClean="0">
                <a:solidFill>
                  <a:schemeClr val="tx1"/>
                </a:solidFill>
                <a:effectLst/>
                <a:latin typeface="+mn-lt"/>
                <a:ea typeface="+mn-ea"/>
                <a:cs typeface="+mn-cs"/>
              </a:rPr>
              <a:t>anf</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Url</a:t>
            </a:r>
            <a:r>
              <a:rPr lang="en-US" sz="1200" kern="1200" dirty="0" smtClean="0">
                <a:solidFill>
                  <a:schemeClr val="tx1"/>
                </a:solidFill>
                <a:effectLst/>
                <a:latin typeface="+mn-lt"/>
                <a:ea typeface="+mn-ea"/>
                <a:cs typeface="+mn-cs"/>
              </a:rPr>
              <a:t>.</a:t>
            </a:r>
          </a:p>
          <a:p>
            <a:pPr algn="l"/>
            <a:r>
              <a:rPr lang="en-US" sz="1200" kern="1200" dirty="0" smtClean="0">
                <a:solidFill>
                  <a:schemeClr val="tx1"/>
                </a:solidFill>
                <a:effectLst/>
                <a:latin typeface="+mn-lt"/>
                <a:ea typeface="+mn-ea"/>
                <a:cs typeface="+mn-cs"/>
              </a:rPr>
              <a:t>The Reaction Type Datasheet Consists of three (3) Columns which are Sentiment, Score and Type</a:t>
            </a:r>
          </a:p>
          <a:p>
            <a:pPr algn="l"/>
            <a:r>
              <a:rPr lang="en-US" sz="1200" kern="1200" dirty="0" smtClean="0">
                <a:solidFill>
                  <a:schemeClr val="tx1"/>
                </a:solidFill>
                <a:effectLst/>
                <a:latin typeface="+mn-lt"/>
                <a:ea typeface="+mn-ea"/>
                <a:cs typeface="+mn-cs"/>
              </a:rPr>
              <a:t>The last worksheet consists of 6 columns which are Content id, Category, Type, Sentiment, Score and </a:t>
            </a:r>
            <a:r>
              <a:rPr lang="en-US" sz="1200" kern="1200" dirty="0" err="1" smtClean="0">
                <a:solidFill>
                  <a:schemeClr val="tx1"/>
                </a:solidFill>
                <a:effectLst/>
                <a:latin typeface="+mn-lt"/>
                <a:ea typeface="+mn-ea"/>
                <a:cs typeface="+mn-cs"/>
              </a:rPr>
              <a:t>Datetime</a:t>
            </a:r>
            <a:r>
              <a:rPr lang="en-US" sz="1200" kern="1200" dirty="0" smtClean="0">
                <a:solidFill>
                  <a:schemeClr val="tx1"/>
                </a:solidFill>
                <a:effectLst/>
                <a:latin typeface="+mn-lt"/>
                <a:ea typeface="+mn-ea"/>
                <a:cs typeface="+mn-cs"/>
              </a:rPr>
              <a:t>. This Worksheet acts as a bridge connecting the two other worksheet because it shows the relationship between the two other worksheet which is a good and healthy for our analysis.</a:t>
            </a:r>
          </a:p>
          <a:p>
            <a:pPr algn="l"/>
            <a:r>
              <a:rPr lang="en-US" sz="1200" kern="1200" baseline="0" dirty="0" smtClean="0">
                <a:solidFill>
                  <a:schemeClr val="tx1"/>
                </a:solidFill>
                <a:effectLst/>
                <a:latin typeface="+mn-lt"/>
                <a:ea typeface="+mn-ea"/>
                <a:cs typeface="+mn-cs"/>
              </a:rPr>
              <a:t>    </a:t>
            </a:r>
            <a:endParaRPr lang="en-US" dirty="0" smtClean="0"/>
          </a:p>
          <a:p>
            <a:pPr algn="l"/>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smtClean="0"/>
              <a:t>How have we achieved this?</a:t>
            </a:r>
            <a:endParaRPr lang="en-US" sz="1200" b="1" kern="1200" dirty="0" smtClean="0">
              <a:solidFill>
                <a:schemeClr val="tx1"/>
              </a:solidFill>
              <a:effectLst/>
              <a:latin typeface="+mn-lt"/>
              <a:ea typeface="+mn-ea"/>
              <a:cs typeface="+mn-cs"/>
            </a:endParaRPr>
          </a:p>
          <a:p>
            <a:pPr algn="l"/>
            <a:r>
              <a:rPr lang="en-US" sz="1200" kern="1200" dirty="0" smtClean="0">
                <a:solidFill>
                  <a:schemeClr val="tx1"/>
                </a:solidFill>
                <a:effectLst/>
                <a:latin typeface="+mn-lt"/>
                <a:ea typeface="+mn-ea"/>
                <a:cs typeface="+mn-cs"/>
              </a:rPr>
              <a:t>My team and I spent more time on Data cleaning in other to determine accurately the analysis of content categories that highlight top 5 categories with largest aggregate population.</a:t>
            </a:r>
          </a:p>
          <a:p>
            <a:pPr marL="0" lvl="0" indent="0" algn="l">
              <a:buNone/>
            </a:pPr>
            <a:endParaRPr lang="en-US" u="sng" baseline="0"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ctr"/>
            <a:r>
              <a:rPr lang="en-US" sz="1200" b="1" kern="1200" dirty="0" smtClean="0">
                <a:solidFill>
                  <a:schemeClr val="tx1"/>
                </a:solidFill>
                <a:effectLst/>
                <a:latin typeface="+mn-lt"/>
                <a:ea typeface="+mn-ea"/>
                <a:cs typeface="+mn-cs"/>
              </a:rPr>
              <a:t>DATA CLEANING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worksheet we cleaned was the reaction worksheet that consist of 6 different Columns before moving on to The other worksheets</a:t>
            </a:r>
          </a:p>
          <a:p>
            <a:r>
              <a:rPr lang="en-US" sz="1200" b="1" kern="1200" dirty="0" smtClean="0">
                <a:solidFill>
                  <a:schemeClr val="tx1"/>
                </a:solidFill>
                <a:effectLst/>
                <a:latin typeface="+mn-lt"/>
                <a:ea typeface="+mn-ea"/>
                <a:cs typeface="+mn-cs"/>
              </a:rPr>
              <a:t>Checking Duplicate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Duplicate data were easily checked by highlighting all columns which consist of about 25000 rows fortunately no duplicate values was found all the worksheet. The reason for checking the duplicate value is that “to get the top 5 content categories with largest aggregate popularities” it shows typically we will be making use of the score provided for each content Sentiment and content type</a:t>
            </a:r>
          </a:p>
          <a:p>
            <a:r>
              <a:rPr lang="en-US" sz="1200" b="1" kern="1200" dirty="0" smtClean="0">
                <a:solidFill>
                  <a:schemeClr val="tx1"/>
                </a:solidFill>
                <a:effectLst/>
                <a:latin typeface="+mn-lt"/>
                <a:ea typeface="+mn-ea"/>
                <a:cs typeface="+mn-cs"/>
              </a:rPr>
              <a:t>Removing of irrelevant column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Columns like </a:t>
            </a:r>
            <a:r>
              <a:rPr lang="en-US" sz="1200" kern="1200" dirty="0" err="1" smtClean="0">
                <a:solidFill>
                  <a:schemeClr val="tx1"/>
                </a:solidFill>
                <a:effectLst/>
                <a:latin typeface="+mn-lt"/>
                <a:ea typeface="+mn-ea"/>
                <a:cs typeface="+mn-cs"/>
              </a:rPr>
              <a:t>Url</a:t>
            </a:r>
            <a:r>
              <a:rPr lang="en-US" sz="1200" kern="1200" dirty="0" smtClean="0">
                <a:solidFill>
                  <a:schemeClr val="tx1"/>
                </a:solidFill>
                <a:effectLst/>
                <a:latin typeface="+mn-lt"/>
                <a:ea typeface="+mn-ea"/>
                <a:cs typeface="+mn-cs"/>
              </a:rPr>
              <a:t>, user id were found to be irrelevant to the outcome of the analysis of this Data analytics and they removed totally.</a:t>
            </a:r>
          </a:p>
          <a:p>
            <a:r>
              <a:rPr lang="en-US" sz="1200" b="1" kern="1200" dirty="0" smtClean="0">
                <a:solidFill>
                  <a:schemeClr val="tx1"/>
                </a:solidFill>
                <a:effectLst/>
                <a:latin typeface="+mn-lt"/>
                <a:ea typeface="+mn-ea"/>
                <a:cs typeface="+mn-cs"/>
              </a:rPr>
              <a:t>Removing irrelevant rows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Rows that consist of empty cells which are important to our analysis were removed using some commands in excel </a:t>
            </a:r>
          </a:p>
          <a:p>
            <a:r>
              <a:rPr lang="en-US" sz="1200" b="1" kern="1200" dirty="0" smtClean="0">
                <a:solidFill>
                  <a:schemeClr val="tx1"/>
                </a:solidFill>
                <a:effectLst/>
                <a:latin typeface="+mn-lt"/>
                <a:ea typeface="+mn-ea"/>
                <a:cs typeface="+mn-cs"/>
              </a:rPr>
              <a:t>Merging of the worksheet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worksheet was merged together using the </a:t>
            </a:r>
            <a:r>
              <a:rPr lang="en-US" sz="1200" kern="1200" dirty="0" err="1" smtClean="0">
                <a:solidFill>
                  <a:schemeClr val="tx1"/>
                </a:solidFill>
                <a:effectLst/>
                <a:latin typeface="+mn-lt"/>
                <a:ea typeface="+mn-ea"/>
                <a:cs typeface="+mn-cs"/>
              </a:rPr>
              <a:t>Vlookup</a:t>
            </a:r>
            <a:r>
              <a:rPr lang="en-US" sz="1200" kern="1200" dirty="0" smtClean="0">
                <a:solidFill>
                  <a:schemeClr val="tx1"/>
                </a:solidFill>
                <a:effectLst/>
                <a:latin typeface="+mn-lt"/>
                <a:ea typeface="+mn-ea"/>
                <a:cs typeface="+mn-cs"/>
              </a:rPr>
              <a:t> command in excel.</a:t>
            </a:r>
          </a:p>
          <a:p>
            <a:endParaRPr lang="en-US" sz="1200"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ctr">
              <a:lnSpc>
                <a:spcPts val="11059"/>
              </a:lnSpc>
            </a:pPr>
            <a:r>
              <a:rPr lang="en-US" sz="1200" spc="-105" dirty="0" smtClean="0">
                <a:solidFill>
                  <a:srgbClr val="FFFFFF"/>
                </a:solidFill>
                <a:latin typeface="Graphik Regular" panose="020B0503030202060203" pitchFamily="34" charset="0"/>
              </a:rPr>
              <a:t>The Analytics Team Lead by : </a:t>
            </a:r>
          </a:p>
          <a:p>
            <a:pPr algn="ctr">
              <a:lnSpc>
                <a:spcPts val="11059"/>
              </a:lnSpc>
            </a:pPr>
            <a:r>
              <a:rPr lang="en-US" sz="1200" spc="-105" dirty="0" smtClean="0">
                <a:solidFill>
                  <a:srgbClr val="FFFFFF"/>
                </a:solidFill>
                <a:latin typeface="Graphik Regular" panose="020B0503030202060203" pitchFamily="34" charset="0"/>
              </a:rPr>
              <a:t>The</a:t>
            </a:r>
            <a:r>
              <a:rPr lang="en-US" sz="1200" spc="-105" baseline="0" dirty="0" smtClean="0">
                <a:solidFill>
                  <a:srgbClr val="FFFFFF"/>
                </a:solidFill>
                <a:latin typeface="Graphik Regular" panose="020B0503030202060203" pitchFamily="34" charset="0"/>
              </a:rPr>
              <a:t>  Chief  Teaching Architect-Andrew  Fleming</a:t>
            </a:r>
            <a:endParaRPr lang="en-US" sz="1200" spc="-105" dirty="0" smtClean="0">
              <a:solidFill>
                <a:srgbClr val="FFFFFF"/>
              </a:solidFill>
              <a:latin typeface="Graphik Regular" panose="020B0503030202060203" pitchFamily="34" charset="0"/>
            </a:endParaRPr>
          </a:p>
          <a:p>
            <a:pPr algn="ctr">
              <a:lnSpc>
                <a:spcPts val="11059"/>
              </a:lnSpc>
            </a:pPr>
            <a:r>
              <a:rPr lang="en-US" sz="1200" spc="-105" dirty="0" smtClean="0">
                <a:solidFill>
                  <a:srgbClr val="FFFFFF"/>
                </a:solidFill>
                <a:latin typeface="Graphik Regular" panose="020B0503030202060203" pitchFamily="34" charset="0"/>
              </a:rPr>
              <a:t>Senior Principal- Marcus </a:t>
            </a:r>
            <a:r>
              <a:rPr lang="en-US" sz="1200" spc="-105" dirty="0" err="1" smtClean="0">
                <a:solidFill>
                  <a:srgbClr val="FFFFFF"/>
                </a:solidFill>
                <a:latin typeface="Graphik Regular" panose="020B0503030202060203" pitchFamily="34" charset="0"/>
              </a:rPr>
              <a:t>Rompton</a:t>
            </a:r>
            <a:endParaRPr lang="en-US" sz="1200" spc="-105" dirty="0" smtClean="0">
              <a:solidFill>
                <a:srgbClr val="FFFFFF"/>
              </a:solidFill>
              <a:latin typeface="Graphik Regular" panose="020B0503030202060203" pitchFamily="34" charset="0"/>
            </a:endParaRPr>
          </a:p>
          <a:p>
            <a:pPr algn="ctr">
              <a:lnSpc>
                <a:spcPts val="11059"/>
              </a:lnSpc>
            </a:pPr>
            <a:r>
              <a:rPr lang="en-US" sz="1200" spc="-105" dirty="0" smtClean="0">
                <a:solidFill>
                  <a:srgbClr val="FFFFFF"/>
                </a:solidFill>
                <a:latin typeface="Graphik Regular" panose="020B0503030202060203" pitchFamily="34" charset="0"/>
              </a:rPr>
              <a:t>Data Scientist-Michelle Grove </a:t>
            </a:r>
          </a:p>
          <a:p>
            <a:pPr algn="ctr">
              <a:lnSpc>
                <a:spcPts val="11059"/>
              </a:lnSpc>
            </a:pPr>
            <a:r>
              <a:rPr lang="en-US" sz="1200" spc="-105" dirty="0" smtClean="0">
                <a:solidFill>
                  <a:srgbClr val="FFFFFF"/>
                </a:solidFill>
                <a:latin typeface="Graphik Regular" panose="020B0503030202060203" pitchFamily="34" charset="0"/>
              </a:rPr>
              <a:t>Data Analyst-</a:t>
            </a:r>
            <a:r>
              <a:rPr lang="en-US" sz="1200" spc="-105" dirty="0" err="1" smtClean="0">
                <a:solidFill>
                  <a:srgbClr val="FFFFFF"/>
                </a:solidFill>
                <a:latin typeface="Graphik Regular" panose="020B0503030202060203" pitchFamily="34" charset="0"/>
              </a:rPr>
              <a:t>Yakub</a:t>
            </a:r>
            <a:r>
              <a:rPr lang="en-US" sz="1200" spc="-105" dirty="0" smtClean="0">
                <a:solidFill>
                  <a:srgbClr val="FFFFFF"/>
                </a:solidFill>
                <a:latin typeface="Graphik Regular" panose="020B0503030202060203" pitchFamily="34" charset="0"/>
              </a:rPr>
              <a:t> </a:t>
            </a:r>
            <a:r>
              <a:rPr lang="en-US" sz="1200" spc="-105" dirty="0" err="1" smtClean="0">
                <a:solidFill>
                  <a:srgbClr val="FFFFFF"/>
                </a:solidFill>
                <a:latin typeface="Graphik Regular" panose="020B0503030202060203" pitchFamily="34" charset="0"/>
              </a:rPr>
              <a:t>Fatai</a:t>
            </a:r>
            <a:r>
              <a:rPr lang="en-US" sz="1200" spc="-105" dirty="0" smtClean="0">
                <a:solidFill>
                  <a:srgbClr val="FFFFFF"/>
                </a:solidFill>
                <a:latin typeface="Graphik Regular" panose="020B0503030202060203" pitchFamily="34" charset="0"/>
              </a:rPr>
              <a:t> </a:t>
            </a:r>
            <a:r>
              <a:rPr lang="en-US" sz="1200" spc="-105" dirty="0" err="1" smtClean="0">
                <a:solidFill>
                  <a:srgbClr val="FFFFFF"/>
                </a:solidFill>
                <a:latin typeface="Graphik Regular" panose="020B0503030202060203" pitchFamily="34" charset="0"/>
              </a:rPr>
              <a:t>Olayinka</a:t>
            </a:r>
            <a:r>
              <a:rPr lang="en-US" sz="1200" spc="-105" dirty="0" smtClean="0">
                <a:solidFill>
                  <a:srgbClr val="FFFFFF"/>
                </a:solidFill>
                <a:latin typeface="Graphik Regular" panose="020B0503030202060203" pitchFamily="34" charset="0"/>
              </a:rPr>
              <a:t>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ctr"/>
            <a:r>
              <a:rPr lang="en-US" sz="1200" b="1" kern="1200" dirty="0" smtClean="0">
                <a:solidFill>
                  <a:schemeClr val="tx1"/>
                </a:solidFill>
                <a:effectLst/>
                <a:latin typeface="+mn-lt"/>
                <a:ea typeface="+mn-ea"/>
                <a:cs typeface="+mn-cs"/>
              </a:rPr>
              <a:t>ANALYSIS OF TOP CATEGORIES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combining the dataset using the </a:t>
            </a:r>
            <a:r>
              <a:rPr lang="en-US" sz="1200" kern="1200" dirty="0" err="1" smtClean="0">
                <a:solidFill>
                  <a:schemeClr val="tx1"/>
                </a:solidFill>
                <a:effectLst/>
                <a:latin typeface="+mn-lt"/>
                <a:ea typeface="+mn-ea"/>
                <a:cs typeface="+mn-cs"/>
              </a:rPr>
              <a:t>Vlookup</a:t>
            </a:r>
            <a:r>
              <a:rPr lang="en-US" sz="1200" kern="1200" dirty="0" smtClean="0">
                <a:solidFill>
                  <a:schemeClr val="tx1"/>
                </a:solidFill>
                <a:effectLst/>
                <a:latin typeface="+mn-lt"/>
                <a:ea typeface="+mn-ea"/>
                <a:cs typeface="+mn-cs"/>
              </a:rPr>
              <a:t> Functions in excel the score column was then used to calculate the categories with highest popularities using the SUMIF function in excel after getting each score of each category, the scores were then arranged in ascending order to show clearly the lowest an largest dataset popularity.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u="none" strike="noStrike" kern="1200" dirty="0" smtClean="0">
                <a:solidFill>
                  <a:schemeClr val="tx1"/>
                </a:solidFill>
                <a:effectLst/>
                <a:latin typeface="+mn-lt"/>
                <a:ea typeface="+mn-ea"/>
                <a:cs typeface="+mn-cs"/>
              </a:rPr>
              <a:t>Category       </a:t>
            </a:r>
            <a:r>
              <a:rPr lang="en-US" b="1" dirty="0" smtClean="0"/>
              <a:t> </a:t>
            </a:r>
            <a:r>
              <a:rPr lang="en-US" sz="1200" b="1" i="0" u="none" strike="noStrike" kern="1200" dirty="0" smtClean="0">
                <a:solidFill>
                  <a:schemeClr val="tx1"/>
                </a:solidFill>
                <a:effectLst/>
                <a:latin typeface="+mn-lt"/>
                <a:ea typeface="+mn-ea"/>
                <a:cs typeface="+mn-cs"/>
              </a:rPr>
              <a:t>Total score of each category</a:t>
            </a:r>
          </a:p>
          <a:p>
            <a:r>
              <a:rPr lang="en-US" sz="1200" b="1" i="0" u="none" strike="noStrike" kern="1200" dirty="0" smtClean="0">
                <a:solidFill>
                  <a:schemeClr val="tx1"/>
                </a:solidFill>
                <a:effectLst/>
                <a:latin typeface="+mn-lt"/>
                <a:ea typeface="+mn-ea"/>
                <a:cs typeface="+mn-cs"/>
              </a:rPr>
              <a:t>Animals</a:t>
            </a:r>
            <a:r>
              <a:rPr lang="en-US" b="1" dirty="0" smtClean="0"/>
              <a:t>             </a:t>
            </a:r>
            <a:r>
              <a:rPr lang="en-US" sz="1200" b="1" i="0" u="none" strike="noStrike" kern="1200" dirty="0" smtClean="0">
                <a:solidFill>
                  <a:schemeClr val="tx1"/>
                </a:solidFill>
                <a:effectLst/>
                <a:latin typeface="+mn-lt"/>
                <a:ea typeface="+mn-ea"/>
                <a:cs typeface="+mn-cs"/>
              </a:rPr>
              <a:t>74965</a:t>
            </a:r>
          </a:p>
          <a:p>
            <a:r>
              <a:rPr lang="en-US" sz="1200" b="1" i="0" u="none" strike="noStrike" kern="1200" dirty="0" smtClean="0">
                <a:solidFill>
                  <a:schemeClr val="tx1"/>
                </a:solidFill>
                <a:effectLst/>
                <a:latin typeface="+mn-lt"/>
                <a:ea typeface="+mn-ea"/>
                <a:cs typeface="+mn-cs"/>
              </a:rPr>
              <a:t>Science</a:t>
            </a:r>
            <a:r>
              <a:rPr lang="en-US" b="1" dirty="0" smtClean="0"/>
              <a:t>              </a:t>
            </a:r>
            <a:r>
              <a:rPr lang="en-US" sz="1200" b="1" i="0" u="none" strike="noStrike" kern="1200" dirty="0" smtClean="0">
                <a:solidFill>
                  <a:schemeClr val="tx1"/>
                </a:solidFill>
                <a:effectLst/>
                <a:latin typeface="+mn-lt"/>
                <a:ea typeface="+mn-ea"/>
                <a:cs typeface="+mn-cs"/>
              </a:rPr>
              <a:t>71168</a:t>
            </a:r>
            <a:r>
              <a:rPr lang="en-US" b="1" dirty="0" smtClean="0"/>
              <a:t> </a:t>
            </a:r>
          </a:p>
          <a:p>
            <a:r>
              <a:rPr lang="en-US" sz="1200" b="1" i="0" u="none" strike="noStrike" kern="1200" dirty="0" smtClean="0">
                <a:solidFill>
                  <a:schemeClr val="tx1"/>
                </a:solidFill>
                <a:effectLst/>
                <a:latin typeface="+mn-lt"/>
                <a:ea typeface="+mn-ea"/>
                <a:cs typeface="+mn-cs"/>
              </a:rPr>
              <a:t>Healthy eating</a:t>
            </a:r>
            <a:r>
              <a:rPr lang="en-US" b="1" dirty="0" smtClean="0"/>
              <a:t>  </a:t>
            </a:r>
            <a:r>
              <a:rPr lang="en-US" sz="1200" b="1" i="0" u="none" strike="noStrike" kern="1200" dirty="0" smtClean="0">
                <a:solidFill>
                  <a:schemeClr val="tx1"/>
                </a:solidFill>
                <a:effectLst/>
                <a:latin typeface="+mn-lt"/>
                <a:ea typeface="+mn-ea"/>
                <a:cs typeface="+mn-cs"/>
              </a:rPr>
              <a:t>69339</a:t>
            </a:r>
            <a:r>
              <a:rPr lang="en-US" b="1" dirty="0" smtClean="0"/>
              <a:t> </a:t>
            </a:r>
          </a:p>
          <a:p>
            <a:r>
              <a:rPr lang="en-US" sz="1200" b="1" i="0" u="none" strike="noStrike" kern="1200" dirty="0" smtClean="0">
                <a:solidFill>
                  <a:schemeClr val="tx1"/>
                </a:solidFill>
                <a:effectLst/>
                <a:latin typeface="+mn-lt"/>
                <a:ea typeface="+mn-ea"/>
                <a:cs typeface="+mn-cs"/>
              </a:rPr>
              <a:t>Technology       68738</a:t>
            </a:r>
            <a:r>
              <a:rPr lang="en-US" b="1" dirty="0" smtClean="0"/>
              <a:t> </a:t>
            </a:r>
          </a:p>
          <a:p>
            <a:r>
              <a:rPr lang="en-US" sz="1200" b="1" i="0" u="none" strike="noStrike" kern="1200" dirty="0" smtClean="0">
                <a:solidFill>
                  <a:schemeClr val="tx1"/>
                </a:solidFill>
                <a:effectLst/>
                <a:latin typeface="+mn-lt"/>
                <a:ea typeface="+mn-ea"/>
                <a:cs typeface="+mn-cs"/>
              </a:rPr>
              <a:t>Food                 66676</a:t>
            </a:r>
            <a:r>
              <a:rPr lang="en-US" b="1" dirty="0" smtClean="0"/>
              <a:t> </a:t>
            </a:r>
            <a:endParaRPr lang="en-US" sz="1200" b="1"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lgn="ctr"/>
            <a:r>
              <a:rPr lang="en-US" b="1" dirty="0" smtClean="0"/>
              <a:t>IN</a:t>
            </a:r>
            <a:r>
              <a:rPr lang="en-US" b="1" baseline="0" dirty="0" smtClean="0"/>
              <a:t> SUMMARY</a:t>
            </a:r>
          </a:p>
          <a:p>
            <a:pPr lvl="0"/>
            <a:r>
              <a:rPr lang="en-US" baseline="0" dirty="0" smtClean="0"/>
              <a:t>Animal has the highest popularity by given Total score of</a:t>
            </a:r>
            <a:r>
              <a:rPr lang="en-US" dirty="0" smtClean="0"/>
              <a:t> </a:t>
            </a:r>
            <a:r>
              <a:rPr lang="en-US" sz="1200" b="0" i="0" u="none" strike="noStrike" kern="1200" dirty="0" smtClean="0">
                <a:solidFill>
                  <a:schemeClr val="tx1"/>
                </a:solidFill>
                <a:effectLst/>
                <a:latin typeface="+mn-lt"/>
                <a:ea typeface="+mn-ea"/>
                <a:cs typeface="+mn-cs"/>
              </a:rPr>
              <a:t>74965</a:t>
            </a:r>
            <a:r>
              <a:rPr lang="en-US" dirty="0" smtClean="0"/>
              <a:t> </a:t>
            </a:r>
            <a:r>
              <a:rPr lang="en-US" sz="1200" b="0" i="0" u="none" strike="noStrike" kern="1200" dirty="0" smtClean="0">
                <a:solidFill>
                  <a:schemeClr val="tx1"/>
                </a:solidFill>
                <a:effectLst/>
                <a:latin typeface="+mn-lt"/>
                <a:ea typeface="+mn-ea"/>
                <a:cs typeface="+mn-cs"/>
              </a:rPr>
              <a:t>science</a:t>
            </a:r>
            <a:r>
              <a:rPr lang="en-US" dirty="0" smtClean="0"/>
              <a:t> </a:t>
            </a:r>
            <a:r>
              <a:rPr lang="en-US" sz="1200" b="0" i="0" u="none" strike="noStrike" kern="1200" dirty="0" smtClean="0">
                <a:solidFill>
                  <a:schemeClr val="tx1"/>
                </a:solidFill>
                <a:effectLst/>
                <a:latin typeface="+mn-lt"/>
                <a:ea typeface="+mn-ea"/>
                <a:cs typeface="+mn-cs"/>
              </a:rPr>
              <a:t>71168</a:t>
            </a:r>
            <a:r>
              <a:rPr lang="en-US" dirty="0" smtClean="0"/>
              <a:t> </a:t>
            </a:r>
            <a:r>
              <a:rPr lang="en-US" sz="1200" b="0" i="0" u="none" strike="noStrike" kern="1200" dirty="0" smtClean="0">
                <a:solidFill>
                  <a:schemeClr val="tx1"/>
                </a:solidFill>
                <a:effectLst/>
                <a:latin typeface="+mn-lt"/>
                <a:ea typeface="+mn-ea"/>
                <a:cs typeface="+mn-cs"/>
              </a:rPr>
              <a:t>healthy eating</a:t>
            </a:r>
            <a:r>
              <a:rPr lang="en-US" dirty="0" smtClean="0"/>
              <a:t> </a:t>
            </a:r>
            <a:r>
              <a:rPr lang="en-US" sz="1200" b="0" i="0" u="none" strike="noStrike" kern="1200" dirty="0" smtClean="0">
                <a:solidFill>
                  <a:schemeClr val="tx1"/>
                </a:solidFill>
                <a:effectLst/>
                <a:latin typeface="+mn-lt"/>
                <a:ea typeface="+mn-ea"/>
                <a:cs typeface="+mn-cs"/>
              </a:rPr>
              <a:t>69339</a:t>
            </a:r>
            <a:r>
              <a:rPr lang="en-US" dirty="0" smtClean="0"/>
              <a:t> </a:t>
            </a:r>
            <a:r>
              <a:rPr lang="en-US" sz="1200" b="0" i="0" u="none" strike="noStrike" kern="1200" dirty="0" smtClean="0">
                <a:solidFill>
                  <a:schemeClr val="tx1"/>
                </a:solidFill>
                <a:effectLst/>
                <a:latin typeface="+mn-lt"/>
                <a:ea typeface="+mn-ea"/>
                <a:cs typeface="+mn-cs"/>
              </a:rPr>
              <a:t>technology</a:t>
            </a:r>
            <a:r>
              <a:rPr lang="en-US" dirty="0" smtClean="0"/>
              <a:t> </a:t>
            </a:r>
            <a:r>
              <a:rPr lang="en-US" sz="1200" b="0" i="0" u="none" strike="noStrike" kern="1200" dirty="0" smtClean="0">
                <a:solidFill>
                  <a:schemeClr val="tx1"/>
                </a:solidFill>
                <a:effectLst/>
                <a:latin typeface="+mn-lt"/>
                <a:ea typeface="+mn-ea"/>
                <a:cs typeface="+mn-cs"/>
              </a:rPr>
              <a:t>68738</a:t>
            </a:r>
            <a:r>
              <a:rPr lang="en-US" dirty="0" smtClean="0"/>
              <a:t> while the least</a:t>
            </a:r>
            <a:r>
              <a:rPr lang="en-US" baseline="0" dirty="0" smtClean="0"/>
              <a:t> of the Top 5 is </a:t>
            </a:r>
            <a:r>
              <a:rPr lang="en-US" sz="1200" b="0" i="0" u="none" strike="noStrike" kern="1200" baseline="0" dirty="0" smtClean="0">
                <a:solidFill>
                  <a:schemeClr val="tx1"/>
                </a:solidFill>
                <a:effectLst/>
                <a:latin typeface="+mn-lt"/>
                <a:ea typeface="+mn-ea"/>
                <a:cs typeface="+mn-cs"/>
              </a:rPr>
              <a:t>F</a:t>
            </a:r>
            <a:r>
              <a:rPr lang="en-US" sz="1200" b="0" i="0" u="none" strike="noStrike" kern="1200" dirty="0" smtClean="0">
                <a:solidFill>
                  <a:schemeClr val="tx1"/>
                </a:solidFill>
                <a:effectLst/>
                <a:latin typeface="+mn-lt"/>
                <a:ea typeface="+mn-ea"/>
                <a:cs typeface="+mn-cs"/>
              </a:rPr>
              <a:t>ood</a:t>
            </a:r>
            <a:r>
              <a:rPr lang="en-US" dirty="0" smtClean="0"/>
              <a:t> which</a:t>
            </a:r>
            <a:r>
              <a:rPr lang="en-US" baseline="0" dirty="0" smtClean="0"/>
              <a:t> is </a:t>
            </a:r>
            <a:r>
              <a:rPr lang="en-US" sz="1200" b="0" i="0" u="none" strike="noStrike" kern="1200" dirty="0" smtClean="0">
                <a:solidFill>
                  <a:schemeClr val="tx1"/>
                </a:solidFill>
                <a:effectLst/>
                <a:latin typeface="+mn-lt"/>
                <a:ea typeface="+mn-ea"/>
                <a:cs typeface="+mn-cs"/>
              </a:rPr>
              <a:t>66676</a:t>
            </a:r>
            <a:r>
              <a:rPr lang="en-US" dirty="0" smtClean="0"/>
              <a:t> by Total score</a:t>
            </a:r>
          </a:p>
          <a:p>
            <a:pPr lvl="0"/>
            <a:endParaRPr lang="en-US" baseline="0"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Question</a:t>
            </a:r>
            <a:r>
              <a:rPr lang="en-US" baseline="0" dirty="0" smtClean="0"/>
              <a:t> should be sent directly to this mail: </a:t>
            </a:r>
            <a:r>
              <a:rPr lang="en-US" u="sng" dirty="0" smtClean="0">
                <a:solidFill>
                  <a:srgbClr val="FF0000"/>
                </a:solidFill>
              </a:rPr>
              <a:t>yakubabdulfatai123@gmail.com</a:t>
            </a:r>
            <a:endParaRPr lang="en-US" u="sng" dirty="0">
              <a:solidFill>
                <a:srgbClr val="FF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0.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9532465" cy="9309347"/>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901198" y="391554"/>
            <a:ext cx="13428399" cy="9307326"/>
            <a:chOff x="293459" y="3299064"/>
            <a:chExt cx="9554092" cy="6659214"/>
          </a:xfrm>
        </p:grpSpPr>
        <p:grpSp>
          <p:nvGrpSpPr>
            <p:cNvPr id="21" name="Group 21"/>
            <p:cNvGrpSpPr>
              <a:grpSpLocks noChangeAspect="1"/>
            </p:cNvGrpSpPr>
            <p:nvPr/>
          </p:nvGrpSpPr>
          <p:grpSpPr>
            <a:xfrm>
              <a:off x="1931837" y="3630713"/>
              <a:ext cx="7915714" cy="6327565"/>
              <a:chOff x="1" y="1484290"/>
              <a:chExt cx="5162799" cy="4126974"/>
            </a:xfrm>
          </p:grpSpPr>
          <p:sp>
            <p:nvSpPr>
              <p:cNvPr id="22" name="Freeform 22"/>
              <p:cNvSpPr/>
              <p:nvPr/>
            </p:nvSpPr>
            <p:spPr>
              <a:xfrm>
                <a:off x="1" y="1484290"/>
                <a:ext cx="5162799" cy="4126974"/>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6484543">
              <a:off x="985086" y="2607437"/>
              <a:ext cx="6482283" cy="7865538"/>
            </a:xfrm>
            <a:prstGeom prst="rect">
              <a:avLst/>
            </a:prstGeom>
          </p:spPr>
        </p:pic>
      </p:grpSp>
      <p:sp>
        <p:nvSpPr>
          <p:cNvPr id="24" name="TextBox 24"/>
          <p:cNvSpPr txBox="1"/>
          <p:nvPr/>
        </p:nvSpPr>
        <p:spPr>
          <a:xfrm>
            <a:off x="3444741" y="3928095"/>
            <a:ext cx="6019798" cy="1423467"/>
          </a:xfrm>
          <a:prstGeom prst="rect">
            <a:avLst/>
          </a:prstGeom>
        </p:spPr>
        <p:txBody>
          <a:bodyPr wrap="square" lIns="0" tIns="0" rIns="0" bIns="0" rtlCol="0" anchor="t">
            <a:spAutoFit/>
          </a:bodyPr>
          <a:lstStyle/>
          <a:p>
            <a:pPr algn="ctr">
              <a:lnSpc>
                <a:spcPts val="11059"/>
              </a:lnSpc>
            </a:pPr>
            <a:r>
              <a:rPr lang="en-US" sz="6000" spc="-105" dirty="0" smtClean="0">
                <a:solidFill>
                  <a:srgbClr val="FFFFFF"/>
                </a:solidFill>
              </a:rPr>
              <a:t>[Data Presentation]</a:t>
            </a:r>
            <a:endParaRPr lang="en-US" sz="3600" spc="-105" dirty="0" smtClean="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9867900"/>
          </a:xfrm>
          <a:prstGeom prst="rect">
            <a:avLst/>
          </a:prstGeom>
        </p:spPr>
      </p:pic>
    </p:spTree>
    <p:extLst>
      <p:ext uri="{BB962C8B-B14F-4D97-AF65-F5344CB8AC3E}">
        <p14:creationId xmlns:p14="http://schemas.microsoft.com/office/powerpoint/2010/main" val="254550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010079" y="1508476"/>
            <a:ext cx="5839302" cy="7229297"/>
          </a:xfrm>
          <a:prstGeom prst="rect">
            <a:avLst/>
          </a:prstGeom>
        </p:spPr>
      </p:pic>
      <p:sp>
        <p:nvSpPr>
          <p:cNvPr id="6" name="TextBox 6"/>
          <p:cNvSpPr txBox="1"/>
          <p:nvPr/>
        </p:nvSpPr>
        <p:spPr>
          <a:xfrm>
            <a:off x="457200" y="4539600"/>
            <a:ext cx="4703553" cy="1167051"/>
          </a:xfrm>
          <a:prstGeom prst="rect">
            <a:avLst/>
          </a:prstGeom>
        </p:spPr>
        <p:txBody>
          <a:bodyPr wrap="square" lIns="0" tIns="0" rIns="0" bIns="0" rtlCol="0" anchor="t">
            <a:spAutoFit/>
          </a:bodyPr>
          <a:lstStyle/>
          <a:p>
            <a:pPr>
              <a:lnSpc>
                <a:spcPts val="9600"/>
              </a:lnSpc>
            </a:pPr>
            <a:r>
              <a:rPr lang="en-US" sz="66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6036358" y="5753100"/>
            <a:ext cx="4046385" cy="434221"/>
          </a:xfrm>
          <a:prstGeom prst="rect">
            <a:avLst/>
          </a:prstGeom>
        </p:spPr>
        <p:txBody>
          <a:bodyPr lIns="0" tIns="0" rIns="0" bIns="0" rtlCol="0" anchor="t">
            <a:spAutoFit/>
          </a:bodyPr>
          <a:lstStyle/>
          <a:p>
            <a:pPr>
              <a:lnSpc>
                <a:spcPts val="3640"/>
              </a:lnSpc>
            </a:pPr>
            <a:r>
              <a:rPr lang="en-US" sz="2600" spc="-26" dirty="0">
                <a:solidFill>
                  <a:srgbClr val="FFFFFF"/>
                </a:solidFill>
                <a:latin typeface="+mj-lt"/>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802688" y="4011087"/>
            <a:ext cx="5729829" cy="1167051"/>
          </a:xfrm>
          <a:prstGeom prst="rect">
            <a:avLst/>
          </a:prstGeom>
        </p:spPr>
        <p:txBody>
          <a:bodyPr lIns="0" tIns="0" rIns="0" bIns="0" rtlCol="0" anchor="t">
            <a:spAutoFit/>
          </a:bodyPr>
          <a:lstStyle/>
          <a:p>
            <a:pPr algn="r">
              <a:lnSpc>
                <a:spcPts val="9600"/>
              </a:lnSpc>
            </a:pPr>
            <a:r>
              <a:rPr lang="en-US" sz="66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556068"/>
            </a:xfrm>
            <a:prstGeom prst="rect">
              <a:avLst/>
            </a:prstGeom>
          </p:spPr>
          <p:txBody>
            <a:bodyPr lIns="0" tIns="0" rIns="0" bIns="0" rtlCol="0" anchor="t">
              <a:spAutoFit/>
            </a:bodyPr>
            <a:lstStyle/>
            <a:p>
              <a:pPr>
                <a:lnSpc>
                  <a:spcPts val="9600"/>
                </a:lnSpc>
              </a:pPr>
              <a:r>
                <a:rPr lang="en-US" sz="6600" spc="-80" dirty="0">
                  <a:solidFill>
                    <a:srgbClr val="000000"/>
                  </a:solidFill>
                  <a:latin typeface="+mj-lt"/>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rPr>
                <a:t>Project recap</a:t>
              </a:r>
            </a:p>
            <a:p>
              <a:pPr>
                <a:lnSpc>
                  <a:spcPts val="2660"/>
                </a:lnSpc>
              </a:pPr>
              <a:r>
                <a:rPr lang="en-US" sz="1900" spc="-19" dirty="0">
                  <a:solidFill>
                    <a:srgbClr val="000000"/>
                  </a:solidFill>
                </a:rPr>
                <a:t>Problem</a:t>
              </a:r>
            </a:p>
            <a:p>
              <a:pPr>
                <a:lnSpc>
                  <a:spcPts val="2660"/>
                </a:lnSpc>
              </a:pPr>
              <a:r>
                <a:rPr lang="en-US" sz="1900" spc="-19" dirty="0">
                  <a:solidFill>
                    <a:srgbClr val="000000"/>
                  </a:solidFill>
                </a:rPr>
                <a:t>The Analytics team</a:t>
              </a:r>
            </a:p>
            <a:p>
              <a:pPr>
                <a:lnSpc>
                  <a:spcPts val="2660"/>
                </a:lnSpc>
              </a:pPr>
              <a:r>
                <a:rPr lang="en-US" sz="1900" spc="-19" dirty="0">
                  <a:solidFill>
                    <a:srgbClr val="000000"/>
                  </a:solidFill>
                </a:rPr>
                <a:t>Process</a:t>
              </a:r>
            </a:p>
            <a:p>
              <a:pPr>
                <a:lnSpc>
                  <a:spcPts val="2660"/>
                </a:lnSpc>
              </a:pPr>
              <a:r>
                <a:rPr lang="en-US" sz="1900" spc="-19" dirty="0">
                  <a:solidFill>
                    <a:srgbClr val="000000"/>
                  </a:solidFill>
                </a:rPr>
                <a:t>Insights</a:t>
              </a:r>
            </a:p>
            <a:p>
              <a:pPr>
                <a:lnSpc>
                  <a:spcPts val="2660"/>
                </a:lnSpc>
              </a:pPr>
              <a:r>
                <a:rPr lang="en-US" sz="19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2" y="4405355"/>
            <a:ext cx="4481973" cy="1126462"/>
          </a:xfrm>
          <a:prstGeom prst="rect">
            <a:avLst/>
          </a:prstGeom>
        </p:spPr>
        <p:txBody>
          <a:bodyPr lIns="0" tIns="0" rIns="0" bIns="0" rtlCol="0" anchor="t">
            <a:spAutoFit/>
          </a:bodyPr>
          <a:lstStyle/>
          <a:p>
            <a:pPr algn="ctr">
              <a:lnSpc>
                <a:spcPts val="9600"/>
              </a:lnSpc>
            </a:pPr>
            <a:r>
              <a:rPr lang="en-US" sz="6000" spc="-80" dirty="0">
                <a:solidFill>
                  <a:srgbClr val="FFFFFF"/>
                </a:solidFill>
                <a:latin typeface="+mj-lt"/>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178889" y="2371888"/>
            <a:ext cx="5786869" cy="1106137"/>
          </a:xfrm>
          <a:prstGeom prst="rect">
            <a:avLst/>
          </a:prstGeom>
        </p:spPr>
        <p:txBody>
          <a:bodyPr lIns="0" tIns="0" rIns="0" bIns="0" rtlCol="0" anchor="t">
            <a:spAutoFit/>
          </a:bodyPr>
          <a:lstStyle/>
          <a:p>
            <a:pPr>
              <a:lnSpc>
                <a:spcPts val="9600"/>
              </a:lnSpc>
            </a:pPr>
            <a:r>
              <a:rPr lang="en-US" sz="5400" spc="-80" dirty="0">
                <a:solidFill>
                  <a:srgbClr val="FFFFFF"/>
                </a:solidFill>
                <a:latin typeface="+mj-lt"/>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09070" y="4408670"/>
            <a:ext cx="5612273" cy="1106137"/>
          </a:xfrm>
          <a:prstGeom prst="rect">
            <a:avLst/>
          </a:prstGeom>
        </p:spPr>
        <p:txBody>
          <a:bodyPr lIns="0" tIns="0" rIns="0" bIns="0" rtlCol="0" anchor="t">
            <a:spAutoFit/>
          </a:bodyPr>
          <a:lstStyle/>
          <a:p>
            <a:pPr algn="ctr">
              <a:lnSpc>
                <a:spcPts val="9600"/>
              </a:lnSpc>
            </a:pPr>
            <a:r>
              <a:rPr lang="en-US" sz="5400" spc="-80" dirty="0">
                <a:solidFill>
                  <a:srgbClr val="000000"/>
                </a:solidFill>
                <a:latin typeface="+mj-lt"/>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106137"/>
          </a:xfrm>
          <a:prstGeom prst="rect">
            <a:avLst/>
          </a:prstGeom>
        </p:spPr>
        <p:txBody>
          <a:bodyPr lIns="0" tIns="0" rIns="0" bIns="0" rtlCol="0" anchor="t">
            <a:spAutoFit/>
          </a:bodyPr>
          <a:lstStyle/>
          <a:p>
            <a:pPr algn="r">
              <a:lnSpc>
                <a:spcPts val="9600"/>
              </a:lnSpc>
            </a:pPr>
            <a:r>
              <a:rPr lang="en-US" sz="54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167051"/>
          </a:xfrm>
          <a:prstGeom prst="rect">
            <a:avLst/>
          </a:prstGeom>
        </p:spPr>
        <p:txBody>
          <a:bodyPr lIns="0" tIns="0" rIns="0" bIns="0" rtlCol="0" anchor="t">
            <a:spAutoFit/>
          </a:bodyPr>
          <a:lstStyle/>
          <a:p>
            <a:pPr>
              <a:lnSpc>
                <a:spcPts val="9600"/>
              </a:lnSpc>
            </a:pPr>
            <a:r>
              <a:rPr lang="en-US" sz="66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17068800" cy="10896600"/>
          </a:xfrm>
          <a:prstGeom prst="rect">
            <a:avLst/>
          </a:prstGeom>
        </p:spPr>
      </p:pic>
    </p:spTree>
    <p:extLst>
      <p:ext uri="{BB962C8B-B14F-4D97-AF65-F5344CB8AC3E}">
        <p14:creationId xmlns:p14="http://schemas.microsoft.com/office/powerpoint/2010/main" val="148483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020300"/>
          </a:xfrm>
          <a:prstGeom prst="rect">
            <a:avLst/>
          </a:prstGeom>
        </p:spPr>
      </p:pic>
    </p:spTree>
    <p:extLst>
      <p:ext uri="{BB962C8B-B14F-4D97-AF65-F5344CB8AC3E}">
        <p14:creationId xmlns:p14="http://schemas.microsoft.com/office/powerpoint/2010/main" val="1245012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3425</TotalTime>
  <Words>539</Words>
  <Application>Microsoft Office PowerPoint</Application>
  <PresentationFormat>Custom</PresentationFormat>
  <Paragraphs>73</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Graphik Regular</vt:lpstr>
      <vt:lpstr>Arial Black</vt:lpstr>
      <vt:lpstr>Calibri</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USERT</cp:lastModifiedBy>
  <cp:revision>27</cp:revision>
  <dcterms:created xsi:type="dcterms:W3CDTF">2006-08-16T00:00:00Z</dcterms:created>
  <dcterms:modified xsi:type="dcterms:W3CDTF">2023-12-09T12:10:47Z</dcterms:modified>
  <dc:identifier>DAEhDyfaYKE</dc:identifier>
</cp:coreProperties>
</file>